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badi" panose="020B060402010402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A100FF"/>
    <a:srgbClr val="883C84"/>
    <a:srgbClr val="461B49"/>
    <a:srgbClr val="963488"/>
    <a:srgbClr val="2831A2"/>
    <a:srgbClr val="2086AA"/>
    <a:srgbClr val="199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3766" autoAdjust="0"/>
  </p:normalViewPr>
  <p:slideViewPr>
    <p:cSldViewPr>
      <p:cViewPr varScale="1">
        <p:scale>
          <a:sx n="54" d="100"/>
          <a:sy n="54" d="100"/>
        </p:scale>
        <p:origin x="82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OneDrive\Desktop\Social%20Buz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OneDrive\Desktop\Social%20Buzz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Buzz.xlsx]Top 5 Categories !PivotTable14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800"/>
              <a:t>Top 5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7187955731362278E-2"/>
          <c:y val="0.12706412015499427"/>
          <c:w val="0.8983273168566539"/>
          <c:h val="0.788015936299101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'Top 5 Categories 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Categories '!$A$4:$A$9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 '!$B$4:$B$9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E6-4354-B710-8FFCE7CDEB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1424432"/>
        <c:axId val="121160288"/>
      </c:barChart>
      <c:catAx>
        <c:axId val="36142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60288"/>
        <c:crosses val="autoZero"/>
        <c:auto val="1"/>
        <c:lblAlgn val="ctr"/>
        <c:lblOffset val="100"/>
        <c:noMultiLvlLbl val="0"/>
      </c:catAx>
      <c:valAx>
        <c:axId val="121160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6142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20700" dist="50800" dir="54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 Buzz.xlsx]Top 5 Categories !PivotTable14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1"/>
              <a:t>Top</a:t>
            </a:r>
            <a:r>
              <a:rPr lang="en-US" sz="3600" b="1" baseline="0"/>
              <a:t> 5 Categories </a:t>
            </a:r>
            <a:endParaRPr lang="en-US" sz="3600" b="1"/>
          </a:p>
        </c:rich>
      </c:tx>
      <c:layout>
        <c:manualLayout>
          <c:xMode val="edge"/>
          <c:yMode val="edge"/>
          <c:x val="0.38656719756621333"/>
          <c:y val="3.14050245291650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B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7"/>
        <c:spPr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8"/>
        <c:spPr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9"/>
        <c:spPr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0"/>
        <c:spPr>
          <a:solidFill>
            <a:srgbClr val="00B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00B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2"/>
        <c:spPr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3"/>
        <c:spPr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4"/>
        <c:spPr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5"/>
        <c:spPr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6"/>
        <c:spPr>
          <a:solidFill>
            <a:srgbClr val="00B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00BA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8"/>
        <c:spPr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19"/>
        <c:spPr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20"/>
        <c:spPr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  <c:pivotFmt>
        <c:idx val="21"/>
        <c:spPr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1.6291951775822745E-2"/>
          <c:y val="0.13041490857946555"/>
          <c:w val="0.8983273168566539"/>
          <c:h val="0.78801593629910183"/>
        </c:manualLayout>
      </c:layout>
      <c:pieChart>
        <c:varyColors val="1"/>
        <c:ser>
          <c:idx val="0"/>
          <c:order val="0"/>
          <c:tx>
            <c:strRef>
              <c:f>'Top 5 Categories '!$B$3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4-5325-4715-8760-374B4A23192B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5325-4715-8760-374B4A23192B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6-5325-4715-8760-374B4A23192B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5325-4715-8760-374B4A23192B}"/>
              </c:ext>
            </c:extLst>
          </c:dPt>
          <c:dPt>
            <c:idx val="4"/>
            <c:bubble3D val="0"/>
            <c:spPr>
              <a:solidFill>
                <a:srgbClr val="00B0F0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5325-4715-8760-374B4A23192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6204B7A-A695-4018-AB42-37991B735F42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4-5325-4715-8760-374B4A23192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7DB7453-AF0D-4791-8C05-C8B8C0A284F9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5-5325-4715-8760-374B4A23192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CA2AB09-08A7-480A-9568-0A096661F618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6-5325-4715-8760-374B4A23192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1C7C886-344F-4F59-80E2-7E0C882E5F09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7-5325-4715-8760-374B4A23192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22C6289-9F5A-4720-B405-4416565A2115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3-5325-4715-8760-374B4A2319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Categories '!$A$4:$A$9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'Top 5 Categories '!$B$4:$B$9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5325-4715-8760-374B4A2319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57808398950128"/>
          <c:y val="0.29517906771313446"/>
          <c:w val="0.15761203564453999"/>
          <c:h val="0.305344486742161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>
      <a:outerShdw blurRad="546100" dist="50800" dir="54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ea typeface="FZShuTi" panose="02010601030101010101" pitchFamily="2" charset="-122"/>
                <a:cs typeface="Times New Roman" panose="02020603050405020304" pitchFamily="18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837474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0396" y="3928343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8E7E208-5643-A60E-D9B3-C6BB379C6A20}"/>
              </a:ext>
            </a:extLst>
          </p:cNvPr>
          <p:cNvSpPr txBox="1"/>
          <p:nvPr/>
        </p:nvSpPr>
        <p:spPr>
          <a:xfrm>
            <a:off x="10950568" y="1237279"/>
            <a:ext cx="7010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 and Science are the popular category content showing people enjoy the most.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is a common theme over the top 5 categories with healthy eating. By providing this content we can boost the user engagement.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2C34D-E629-179E-39CA-E83E6EFACCDE}"/>
              </a:ext>
            </a:extLst>
          </p:cNvPr>
          <p:cNvSpPr txBox="1"/>
          <p:nvPr/>
        </p:nvSpPr>
        <p:spPr>
          <a:xfrm>
            <a:off x="11483968" y="5528780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Next Step: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ad-hoc analysis is insightful but its time to bring out the analysis for larger scale production for real-time analysis. And we show you How to do this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sz="8000" spc="-80" dirty="0">
                <a:solidFill>
                  <a:srgbClr val="FFFFFF"/>
                </a:solidFill>
                <a:latin typeface="Abadi" panose="020F0502020204030204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US" sz="8000" spc="-80" dirty="0">
                <a:solidFill>
                  <a:srgbClr val="FFFFFF"/>
                </a:solidFill>
                <a:latin typeface="Abadi" panose="020F0502020204030204" pitchFamily="34" charset="0"/>
              </a:rPr>
              <a:t>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4851" y="2369894"/>
            <a:ext cx="9503830" cy="6462936"/>
            <a:chOff x="-156816" y="-951048"/>
            <a:chExt cx="11759121" cy="6714572"/>
          </a:xfrm>
        </p:grpSpPr>
        <p:sp>
          <p:nvSpPr>
            <p:cNvPr id="3" name="TextBox 3"/>
            <p:cNvSpPr txBox="1"/>
            <p:nvPr/>
          </p:nvSpPr>
          <p:spPr>
            <a:xfrm>
              <a:off x="-156816" y="-951048"/>
              <a:ext cx="11564591" cy="131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15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7714" y="686869"/>
              <a:ext cx="11564591" cy="507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6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  <a:endParaRPr lang="en-US" sz="28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2463" y="9467626"/>
              <a:ext cx="2891871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3886200" y="2005583"/>
            <a:ext cx="13563600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295400" y="1909666"/>
            <a:ext cx="6681920" cy="66961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950405" y="3779263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B49B2-38F6-21A3-3D4C-092F954C0248}"/>
              </a:ext>
            </a:extLst>
          </p:cNvPr>
          <p:cNvSpPr txBox="1"/>
          <p:nvPr/>
        </p:nvSpPr>
        <p:spPr>
          <a:xfrm>
            <a:off x="7977322" y="2705100"/>
            <a:ext cx="90152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founded by former engineers from a major social media company in 2008, prioritizes content over user identity, with a unique range of user reactions. With over 500 million monthly active users in the past 5 years, they've grown rapidly and now seek external expertise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Social Buzz expects: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their big data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analysis of content categories, highlighting the top 5 with the highest aggregate popularity.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0DBF4-310A-809A-F446-E1335698BCBE}"/>
              </a:ext>
            </a:extLst>
          </p:cNvPr>
          <p:cNvSpPr txBox="1"/>
          <p:nvPr/>
        </p:nvSpPr>
        <p:spPr>
          <a:xfrm>
            <a:off x="2213353" y="5104280"/>
            <a:ext cx="71950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5 years, Social Buzz has grown to 500 million monthly users, surpassing expectations. Their digital platform generates vast, unstructured data with 100,000 daily content pieces. Managing this complex data requires sophisticated technology.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They're now seeking external expertise due to: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IPO Plans: They aim to complete an IPO by the end of this year and need guidance for a smooth process.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Resource Limitation: Despite growth, they lack resources to manage their current scale efficiently.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Learning Opportunity: They want to adopt data best practices from large corporations due to their data-intensive business model.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79392" y="4062878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badi" panose="020F0502020204030204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1B6830-7E2C-977B-44D8-40834775F431}"/>
              </a:ext>
            </a:extLst>
          </p:cNvPr>
          <p:cNvSpPr txBox="1"/>
          <p:nvPr/>
        </p:nvSpPr>
        <p:spPr>
          <a:xfrm>
            <a:off x="14173199" y="1562100"/>
            <a:ext cx="360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7DC6C8-592B-286B-D811-B99C72619F8E}"/>
              </a:ext>
            </a:extLst>
          </p:cNvPr>
          <p:cNvSpPr txBox="1"/>
          <p:nvPr/>
        </p:nvSpPr>
        <p:spPr>
          <a:xfrm>
            <a:off x="14173198" y="1562100"/>
            <a:ext cx="3608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FZShuTi" panose="02010601030101010101" pitchFamily="2" charset="-122"/>
                <a:cs typeface="Times New Roman" panose="02020603050405020304" pitchFamily="18" charset="0"/>
              </a:rPr>
              <a:t>Andrew Fleming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Technical Architect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02BBB2-3D48-D13C-B54C-FEBFD7EDD231}"/>
              </a:ext>
            </a:extLst>
          </p:cNvPr>
          <p:cNvSpPr txBox="1"/>
          <p:nvPr/>
        </p:nvSpPr>
        <p:spPr>
          <a:xfrm>
            <a:off x="14074774" y="4728000"/>
            <a:ext cx="3608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FZShuTi" panose="02010601030101010101" pitchFamily="2" charset="-122"/>
                <a:cs typeface="Times New Roman" panose="02020603050405020304" pitchFamily="18" charset="0"/>
              </a:rPr>
              <a:t>Marcus Rampton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9C8FF8-9220-D389-E010-CC776171D2D4}"/>
              </a:ext>
            </a:extLst>
          </p:cNvPr>
          <p:cNvSpPr txBox="1"/>
          <p:nvPr/>
        </p:nvSpPr>
        <p:spPr>
          <a:xfrm>
            <a:off x="14293092" y="7866249"/>
            <a:ext cx="3608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FZShuTi" panose="02010601030101010101" pitchFamily="2" charset="-122"/>
                <a:cs typeface="Times New Roman" panose="02020603050405020304" pitchFamily="18" charset="0"/>
              </a:rPr>
              <a:t>Jai Kiran Pampana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badi" panose="020F050202020403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29DBA-D73F-CBD0-7D6D-6592DD7E56EA}"/>
              </a:ext>
            </a:extLst>
          </p:cNvPr>
          <p:cNvSpPr txBox="1"/>
          <p:nvPr/>
        </p:nvSpPr>
        <p:spPr>
          <a:xfrm>
            <a:off x="3965347" y="1424226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understanding</a:t>
            </a:r>
            <a:r>
              <a:rPr lang="en-US" sz="32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D57BE7-8039-8AD1-053B-9357C29D9540}"/>
              </a:ext>
            </a:extLst>
          </p:cNvPr>
          <p:cNvSpPr txBox="1"/>
          <p:nvPr/>
        </p:nvSpPr>
        <p:spPr>
          <a:xfrm>
            <a:off x="5764133" y="3054381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CCFA9-2C57-0F9E-27DC-EBE5FB7A3506}"/>
              </a:ext>
            </a:extLst>
          </p:cNvPr>
          <p:cNvSpPr txBox="1"/>
          <p:nvPr/>
        </p:nvSpPr>
        <p:spPr>
          <a:xfrm>
            <a:off x="7572576" y="4610221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296F4D-3C70-FA47-14F7-B4F96DDF2652}"/>
              </a:ext>
            </a:extLst>
          </p:cNvPr>
          <p:cNvSpPr txBox="1"/>
          <p:nvPr/>
        </p:nvSpPr>
        <p:spPr>
          <a:xfrm>
            <a:off x="9423367" y="6206852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Analysis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843D5-3F44-5ACE-84F9-6AB63293131F}"/>
              </a:ext>
            </a:extLst>
          </p:cNvPr>
          <p:cNvSpPr txBox="1"/>
          <p:nvPr/>
        </p:nvSpPr>
        <p:spPr>
          <a:xfrm>
            <a:off x="11337710" y="7918175"/>
            <a:ext cx="350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99889" y="6383310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62200" y="8001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5274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77063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7CCD1-3D1E-D435-C5D4-53A417620525}"/>
              </a:ext>
            </a:extLst>
          </p:cNvPr>
          <p:cNvSpPr txBox="1"/>
          <p:nvPr/>
        </p:nvSpPr>
        <p:spPr>
          <a:xfrm>
            <a:off x="1142144" y="2298449"/>
            <a:ext cx="548771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Total Of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Unique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In The Social Buzz.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5307E8-702B-1208-23B7-0CFFF63E2CA4}"/>
              </a:ext>
            </a:extLst>
          </p:cNvPr>
          <p:cNvSpPr txBox="1"/>
          <p:nvPr/>
        </p:nvSpPr>
        <p:spPr>
          <a:xfrm>
            <a:off x="7714306" y="2298449"/>
            <a:ext cx="4249094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About A 1897 Reactions In The Most Popular Category Which Is Animals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81E2A-D593-82AB-3F53-833F202D0B9B}"/>
              </a:ext>
            </a:extLst>
          </p:cNvPr>
          <p:cNvSpPr txBox="1"/>
          <p:nvPr/>
        </p:nvSpPr>
        <p:spPr>
          <a:xfrm>
            <a:off x="13132195" y="2298449"/>
            <a:ext cx="424909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the most posts are uploaded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411458"/>
              </p:ext>
            </p:extLst>
          </p:nvPr>
        </p:nvGraphicFramePr>
        <p:xfrm>
          <a:off x="2947187" y="1650667"/>
          <a:ext cx="14173646" cy="7580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621F019A-9B20-54C5-4331-620E5E8981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025248"/>
              </p:ext>
            </p:extLst>
          </p:nvPr>
        </p:nvGraphicFramePr>
        <p:xfrm>
          <a:off x="3169898" y="1685151"/>
          <a:ext cx="14138603" cy="7279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398</Words>
  <Application>Microsoft Office PowerPoint</Application>
  <PresentationFormat>Custom</PresentationFormat>
  <Paragraphs>82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Abadi</vt:lpstr>
      <vt:lpstr>Times New Roman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JAI KIRAN</cp:lastModifiedBy>
  <cp:revision>17</cp:revision>
  <dcterms:created xsi:type="dcterms:W3CDTF">2006-08-16T00:00:00Z</dcterms:created>
  <dcterms:modified xsi:type="dcterms:W3CDTF">2023-10-18T09:42:30Z</dcterms:modified>
  <dc:identifier>DAEhDyfaYKE</dc:identifier>
</cp:coreProperties>
</file>